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64" r:id="rId2"/>
    <p:sldId id="270" r:id="rId3"/>
    <p:sldId id="441" r:id="rId4"/>
    <p:sldId id="466" r:id="rId5"/>
    <p:sldId id="467" r:id="rId6"/>
    <p:sldId id="472" r:id="rId7"/>
    <p:sldId id="473" r:id="rId8"/>
    <p:sldId id="468" r:id="rId9"/>
    <p:sldId id="474" r:id="rId10"/>
    <p:sldId id="471" r:id="rId11"/>
    <p:sldId id="475" r:id="rId12"/>
    <p:sldId id="476" r:id="rId13"/>
    <p:sldId id="477" r:id="rId14"/>
    <p:sldId id="478" r:id="rId15"/>
    <p:sldId id="479" r:id="rId16"/>
    <p:sldId id="480" r:id="rId17"/>
    <p:sldId id="481" r:id="rId18"/>
    <p:sldId id="469" r:id="rId19"/>
    <p:sldId id="47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4CB7DC7-64BA-49B4-A34F-8C42B50485A0}">
          <p14:sldIdLst>
            <p14:sldId id="264"/>
            <p14:sldId id="270"/>
            <p14:sldId id="441"/>
            <p14:sldId id="466"/>
            <p14:sldId id="467"/>
            <p14:sldId id="472"/>
            <p14:sldId id="473"/>
            <p14:sldId id="468"/>
            <p14:sldId id="474"/>
            <p14:sldId id="471"/>
            <p14:sldId id="475"/>
            <p14:sldId id="476"/>
            <p14:sldId id="477"/>
            <p14:sldId id="478"/>
            <p14:sldId id="479"/>
            <p14:sldId id="480"/>
            <p14:sldId id="481"/>
            <p14:sldId id="469"/>
            <p14:sldId id="47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gesh Sharma" initials="YS" lastIdx="2" clrIdx="0">
    <p:extLst>
      <p:ext uri="{19B8F6BF-5375-455C-9EA6-DF929625EA0E}">
        <p15:presenceInfo xmlns:p15="http://schemas.microsoft.com/office/powerpoint/2012/main" userId="Yogesh Sharm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FFFF"/>
    <a:srgbClr val="124734"/>
    <a:srgbClr val="0266FF"/>
    <a:srgbClr val="005937"/>
    <a:srgbClr val="FFC6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7BBE99-CBBB-1841-A933-19445768D7CC}" v="1" dt="2024-07-19T20:55:52.3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840"/>
    <p:restoredTop sz="84626"/>
  </p:normalViewPr>
  <p:slideViewPr>
    <p:cSldViewPr snapToGrid="0" showGuides="1">
      <p:cViewPr varScale="1">
        <p:scale>
          <a:sx n="93" d="100"/>
          <a:sy n="93" d="100"/>
        </p:scale>
        <p:origin x="1626"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gesh Sharma" userId="b1a13ba1-1220-4868-8df6-0ea3b3d071e3" providerId="ADAL" clId="{BC7BBE99-CBBB-1841-A933-19445768D7CC}"/>
    <pc:docChg chg="undo custSel addSld modSld">
      <pc:chgData name="Yogesh Sharma" userId="b1a13ba1-1220-4868-8df6-0ea3b3d071e3" providerId="ADAL" clId="{BC7BBE99-CBBB-1841-A933-19445768D7CC}" dt="2024-07-19T21:14:55.452" v="495" actId="108"/>
      <pc:docMkLst>
        <pc:docMk/>
      </pc:docMkLst>
      <pc:sldChg chg="modSp mod">
        <pc:chgData name="Yogesh Sharma" userId="b1a13ba1-1220-4868-8df6-0ea3b3d071e3" providerId="ADAL" clId="{BC7BBE99-CBBB-1841-A933-19445768D7CC}" dt="2024-07-19T21:14:55.452" v="495" actId="108"/>
        <pc:sldMkLst>
          <pc:docMk/>
          <pc:sldMk cId="494398413" sldId="270"/>
        </pc:sldMkLst>
        <pc:spChg chg="mod">
          <ac:chgData name="Yogesh Sharma" userId="b1a13ba1-1220-4868-8df6-0ea3b3d071e3" providerId="ADAL" clId="{BC7BBE99-CBBB-1841-A933-19445768D7CC}" dt="2024-07-19T21:14:55.452" v="495" actId="108"/>
          <ac:spMkLst>
            <pc:docMk/>
            <pc:sldMk cId="494398413" sldId="270"/>
            <ac:spMk id="2" creationId="{5934B8BB-DC60-91D9-BB97-CD0ED7A48A66}"/>
          </ac:spMkLst>
        </pc:spChg>
      </pc:sldChg>
      <pc:sldChg chg="modNotesTx">
        <pc:chgData name="Yogesh Sharma" userId="b1a13ba1-1220-4868-8df6-0ea3b3d071e3" providerId="ADAL" clId="{BC7BBE99-CBBB-1841-A933-19445768D7CC}" dt="2024-07-19T20:54:07.996" v="0" actId="6549"/>
        <pc:sldMkLst>
          <pc:docMk/>
          <pc:sldMk cId="2955999227" sldId="441"/>
        </pc:sldMkLst>
      </pc:sldChg>
      <pc:sldChg chg="modNotesTx">
        <pc:chgData name="Yogesh Sharma" userId="b1a13ba1-1220-4868-8df6-0ea3b3d071e3" providerId="ADAL" clId="{BC7BBE99-CBBB-1841-A933-19445768D7CC}" dt="2024-07-19T20:54:17.771" v="1" actId="6549"/>
        <pc:sldMkLst>
          <pc:docMk/>
          <pc:sldMk cId="2486635905" sldId="466"/>
        </pc:sldMkLst>
      </pc:sldChg>
      <pc:sldChg chg="modSp mod modNotesTx">
        <pc:chgData name="Yogesh Sharma" userId="b1a13ba1-1220-4868-8df6-0ea3b3d071e3" providerId="ADAL" clId="{BC7BBE99-CBBB-1841-A933-19445768D7CC}" dt="2024-07-19T20:54:39.055" v="6" actId="6549"/>
        <pc:sldMkLst>
          <pc:docMk/>
          <pc:sldMk cId="778958909" sldId="467"/>
        </pc:sldMkLst>
        <pc:spChg chg="mod">
          <ac:chgData name="Yogesh Sharma" userId="b1a13ba1-1220-4868-8df6-0ea3b3d071e3" providerId="ADAL" clId="{BC7BBE99-CBBB-1841-A933-19445768D7CC}" dt="2024-07-19T20:54:32.070" v="5" actId="179"/>
          <ac:spMkLst>
            <pc:docMk/>
            <pc:sldMk cId="778958909" sldId="467"/>
            <ac:spMk id="19" creationId="{0BF0A91F-A47F-14DF-D7A0-2910C289322F}"/>
          </ac:spMkLst>
        </pc:spChg>
      </pc:sldChg>
      <pc:sldChg chg="modSp mod">
        <pc:chgData name="Yogesh Sharma" userId="b1a13ba1-1220-4868-8df6-0ea3b3d071e3" providerId="ADAL" clId="{BC7BBE99-CBBB-1841-A933-19445768D7CC}" dt="2024-07-19T20:55:36.754" v="33" actId="20577"/>
        <pc:sldMkLst>
          <pc:docMk/>
          <pc:sldMk cId="100100950" sldId="468"/>
        </pc:sldMkLst>
        <pc:spChg chg="mod">
          <ac:chgData name="Yogesh Sharma" userId="b1a13ba1-1220-4868-8df6-0ea3b3d071e3" providerId="ADAL" clId="{BC7BBE99-CBBB-1841-A933-19445768D7CC}" dt="2024-07-19T20:55:36.754" v="33" actId="20577"/>
          <ac:spMkLst>
            <pc:docMk/>
            <pc:sldMk cId="100100950" sldId="468"/>
            <ac:spMk id="19" creationId="{0BF0A91F-A47F-14DF-D7A0-2910C289322F}"/>
          </ac:spMkLst>
        </pc:spChg>
      </pc:sldChg>
      <pc:sldChg chg="modNotesTx">
        <pc:chgData name="Yogesh Sharma" userId="b1a13ba1-1220-4868-8df6-0ea3b3d071e3" providerId="ADAL" clId="{BC7BBE99-CBBB-1841-A933-19445768D7CC}" dt="2024-07-19T20:55:46.607" v="34" actId="6549"/>
        <pc:sldMkLst>
          <pc:docMk/>
          <pc:sldMk cId="3988506643" sldId="469"/>
        </pc:sldMkLst>
      </pc:sldChg>
      <pc:sldChg chg="modNotesTx">
        <pc:chgData name="Yogesh Sharma" userId="b1a13ba1-1220-4868-8df6-0ea3b3d071e3" providerId="ADAL" clId="{BC7BBE99-CBBB-1841-A933-19445768D7CC}" dt="2024-07-19T20:59:48.422" v="468" actId="6549"/>
        <pc:sldMkLst>
          <pc:docMk/>
          <pc:sldMk cId="2852486199" sldId="470"/>
        </pc:sldMkLst>
      </pc:sldChg>
      <pc:sldChg chg="modSp add mod">
        <pc:chgData name="Yogesh Sharma" userId="b1a13ba1-1220-4868-8df6-0ea3b3d071e3" providerId="ADAL" clId="{BC7BBE99-CBBB-1841-A933-19445768D7CC}" dt="2024-07-19T20:59:36.947" v="467" actId="20577"/>
        <pc:sldMkLst>
          <pc:docMk/>
          <pc:sldMk cId="148938224" sldId="471"/>
        </pc:sldMkLst>
        <pc:spChg chg="mod">
          <ac:chgData name="Yogesh Sharma" userId="b1a13ba1-1220-4868-8df6-0ea3b3d071e3" providerId="ADAL" clId="{BC7BBE99-CBBB-1841-A933-19445768D7CC}" dt="2024-07-19T20:58:56.022" v="320" actId="20577"/>
          <ac:spMkLst>
            <pc:docMk/>
            <pc:sldMk cId="148938224" sldId="471"/>
            <ac:spMk id="3" creationId="{FFB4080A-A6CB-D688-BD08-2D3DEDC7D4C4}"/>
          </ac:spMkLst>
        </pc:spChg>
        <pc:spChg chg="mod">
          <ac:chgData name="Yogesh Sharma" userId="b1a13ba1-1220-4868-8df6-0ea3b3d071e3" providerId="ADAL" clId="{BC7BBE99-CBBB-1841-A933-19445768D7CC}" dt="2024-07-19T20:59:36.947" v="467" actId="20577"/>
          <ac:spMkLst>
            <pc:docMk/>
            <pc:sldMk cId="148938224" sldId="471"/>
            <ac:spMk id="19" creationId="{0BF0A91F-A47F-14DF-D7A0-2910C289322F}"/>
          </ac:spMkLst>
        </pc:spChg>
      </pc:sldChg>
    </pc:docChg>
  </pc:docChgLst>
</pc:chgInfo>
</file>

<file path=ppt/media/image1.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C854F9-4B15-47AF-BA13-0E62D59F12FF}" type="datetimeFigureOut">
              <a:rPr lang="en-CA" smtClean="0"/>
              <a:t>2024-07-29</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1F88A7-2010-4E1A-900C-64B8A1752EB8}" type="slidenum">
              <a:rPr lang="en-CA" smtClean="0"/>
              <a:t>‹#›</a:t>
            </a:fld>
            <a:endParaRPr lang="en-CA"/>
          </a:p>
        </p:txBody>
      </p:sp>
    </p:spTree>
    <p:extLst>
      <p:ext uri="{BB962C8B-B14F-4D97-AF65-F5344CB8AC3E}">
        <p14:creationId xmlns:p14="http://schemas.microsoft.com/office/powerpoint/2010/main" val="433628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1F88A7-2010-4E1A-900C-64B8A1752EB8}" type="slidenum">
              <a:rPr lang="en-CA" smtClean="0"/>
              <a:t>2</a:t>
            </a:fld>
            <a:endParaRPr lang="en-CA"/>
          </a:p>
        </p:txBody>
      </p:sp>
    </p:spTree>
    <p:extLst>
      <p:ext uri="{BB962C8B-B14F-4D97-AF65-F5344CB8AC3E}">
        <p14:creationId xmlns:p14="http://schemas.microsoft.com/office/powerpoint/2010/main" val="388306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11</a:t>
            </a:fld>
            <a:endParaRPr lang="en-CA"/>
          </a:p>
        </p:txBody>
      </p:sp>
    </p:spTree>
    <p:extLst>
      <p:ext uri="{BB962C8B-B14F-4D97-AF65-F5344CB8AC3E}">
        <p14:creationId xmlns:p14="http://schemas.microsoft.com/office/powerpoint/2010/main" val="1508117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12</a:t>
            </a:fld>
            <a:endParaRPr lang="en-CA"/>
          </a:p>
        </p:txBody>
      </p:sp>
    </p:spTree>
    <p:extLst>
      <p:ext uri="{BB962C8B-B14F-4D97-AF65-F5344CB8AC3E}">
        <p14:creationId xmlns:p14="http://schemas.microsoft.com/office/powerpoint/2010/main" val="27424491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13</a:t>
            </a:fld>
            <a:endParaRPr lang="en-CA"/>
          </a:p>
        </p:txBody>
      </p:sp>
    </p:spTree>
    <p:extLst>
      <p:ext uri="{BB962C8B-B14F-4D97-AF65-F5344CB8AC3E}">
        <p14:creationId xmlns:p14="http://schemas.microsoft.com/office/powerpoint/2010/main" val="1349451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14</a:t>
            </a:fld>
            <a:endParaRPr lang="en-CA"/>
          </a:p>
        </p:txBody>
      </p:sp>
    </p:spTree>
    <p:extLst>
      <p:ext uri="{BB962C8B-B14F-4D97-AF65-F5344CB8AC3E}">
        <p14:creationId xmlns:p14="http://schemas.microsoft.com/office/powerpoint/2010/main" val="1814592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15</a:t>
            </a:fld>
            <a:endParaRPr lang="en-CA"/>
          </a:p>
        </p:txBody>
      </p:sp>
    </p:spTree>
    <p:extLst>
      <p:ext uri="{BB962C8B-B14F-4D97-AF65-F5344CB8AC3E}">
        <p14:creationId xmlns:p14="http://schemas.microsoft.com/office/powerpoint/2010/main" val="37791264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16</a:t>
            </a:fld>
            <a:endParaRPr lang="en-CA"/>
          </a:p>
        </p:txBody>
      </p:sp>
    </p:spTree>
    <p:extLst>
      <p:ext uri="{BB962C8B-B14F-4D97-AF65-F5344CB8AC3E}">
        <p14:creationId xmlns:p14="http://schemas.microsoft.com/office/powerpoint/2010/main" val="5783384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17</a:t>
            </a:fld>
            <a:endParaRPr lang="en-CA"/>
          </a:p>
        </p:txBody>
      </p:sp>
    </p:spTree>
    <p:extLst>
      <p:ext uri="{BB962C8B-B14F-4D97-AF65-F5344CB8AC3E}">
        <p14:creationId xmlns:p14="http://schemas.microsoft.com/office/powerpoint/2010/main" val="841279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18</a:t>
            </a:fld>
            <a:endParaRPr lang="en-CA"/>
          </a:p>
        </p:txBody>
      </p:sp>
    </p:spTree>
    <p:extLst>
      <p:ext uri="{BB962C8B-B14F-4D97-AF65-F5344CB8AC3E}">
        <p14:creationId xmlns:p14="http://schemas.microsoft.com/office/powerpoint/2010/main" val="1854948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19</a:t>
            </a:fld>
            <a:endParaRPr lang="en-CA"/>
          </a:p>
        </p:txBody>
      </p:sp>
    </p:spTree>
    <p:extLst>
      <p:ext uri="{BB962C8B-B14F-4D97-AF65-F5344CB8AC3E}">
        <p14:creationId xmlns:p14="http://schemas.microsoft.com/office/powerpoint/2010/main" val="2230631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3</a:t>
            </a:fld>
            <a:endParaRPr lang="en-CA"/>
          </a:p>
        </p:txBody>
      </p:sp>
    </p:spTree>
    <p:extLst>
      <p:ext uri="{BB962C8B-B14F-4D97-AF65-F5344CB8AC3E}">
        <p14:creationId xmlns:p14="http://schemas.microsoft.com/office/powerpoint/2010/main" val="3461059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4</a:t>
            </a:fld>
            <a:endParaRPr lang="en-CA"/>
          </a:p>
        </p:txBody>
      </p:sp>
    </p:spTree>
    <p:extLst>
      <p:ext uri="{BB962C8B-B14F-4D97-AF65-F5344CB8AC3E}">
        <p14:creationId xmlns:p14="http://schemas.microsoft.com/office/powerpoint/2010/main" val="872416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5</a:t>
            </a:fld>
            <a:endParaRPr lang="en-CA"/>
          </a:p>
        </p:txBody>
      </p:sp>
    </p:spTree>
    <p:extLst>
      <p:ext uri="{BB962C8B-B14F-4D97-AF65-F5344CB8AC3E}">
        <p14:creationId xmlns:p14="http://schemas.microsoft.com/office/powerpoint/2010/main" val="922035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6</a:t>
            </a:fld>
            <a:endParaRPr lang="en-CA"/>
          </a:p>
        </p:txBody>
      </p:sp>
    </p:spTree>
    <p:extLst>
      <p:ext uri="{BB962C8B-B14F-4D97-AF65-F5344CB8AC3E}">
        <p14:creationId xmlns:p14="http://schemas.microsoft.com/office/powerpoint/2010/main" val="3654063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7</a:t>
            </a:fld>
            <a:endParaRPr lang="en-CA"/>
          </a:p>
        </p:txBody>
      </p:sp>
    </p:spTree>
    <p:extLst>
      <p:ext uri="{BB962C8B-B14F-4D97-AF65-F5344CB8AC3E}">
        <p14:creationId xmlns:p14="http://schemas.microsoft.com/office/powerpoint/2010/main" val="41228200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8</a:t>
            </a:fld>
            <a:endParaRPr lang="en-CA"/>
          </a:p>
        </p:txBody>
      </p:sp>
    </p:spTree>
    <p:extLst>
      <p:ext uri="{BB962C8B-B14F-4D97-AF65-F5344CB8AC3E}">
        <p14:creationId xmlns:p14="http://schemas.microsoft.com/office/powerpoint/2010/main" val="3124132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9</a:t>
            </a:fld>
            <a:endParaRPr lang="en-CA"/>
          </a:p>
        </p:txBody>
      </p:sp>
    </p:spTree>
    <p:extLst>
      <p:ext uri="{BB962C8B-B14F-4D97-AF65-F5344CB8AC3E}">
        <p14:creationId xmlns:p14="http://schemas.microsoft.com/office/powerpoint/2010/main" val="226446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10</a:t>
            </a:fld>
            <a:endParaRPr lang="en-CA"/>
          </a:p>
        </p:txBody>
      </p:sp>
    </p:spTree>
    <p:extLst>
      <p:ext uri="{BB962C8B-B14F-4D97-AF65-F5344CB8AC3E}">
        <p14:creationId xmlns:p14="http://schemas.microsoft.com/office/powerpoint/2010/main" val="1766281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5937"/>
        </a:solidFill>
        <a:effectLst/>
      </p:bgPr>
    </p:bg>
    <p:spTree>
      <p:nvGrpSpPr>
        <p:cNvPr id="1" name=""/>
        <p:cNvGrpSpPr/>
        <p:nvPr/>
      </p:nvGrpSpPr>
      <p:grpSpPr>
        <a:xfrm>
          <a:off x="0" y="0"/>
          <a:ext cx="0" cy="0"/>
          <a:chOff x="0" y="0"/>
          <a:chExt cx="0" cy="0"/>
        </a:xfrm>
      </p:grpSpPr>
      <p:pic>
        <p:nvPicPr>
          <p:cNvPr id="14" name="Picture 13" descr="A picture containing text, swimming, ocean floor&#10;&#10;Description automatically generated">
            <a:extLst>
              <a:ext uri="{FF2B5EF4-FFF2-40B4-BE49-F238E27FC236}">
                <a16:creationId xmlns:a16="http://schemas.microsoft.com/office/drawing/2014/main" id="{0D6BB804-59F9-6E31-FCE8-2C51359AFDD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834518D-BC5E-6CF1-4596-C7A385B36AD4}"/>
              </a:ext>
            </a:extLst>
          </p:cNvPr>
          <p:cNvSpPr>
            <a:spLocks noGrp="1"/>
          </p:cNvSpPr>
          <p:nvPr>
            <p:ph type="ctrTitle" hasCustomPrompt="1"/>
          </p:nvPr>
        </p:nvSpPr>
        <p:spPr>
          <a:xfrm>
            <a:off x="838200" y="772319"/>
            <a:ext cx="1073404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2601119"/>
            <a:ext cx="1073404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3"/>
          <a:stretch>
            <a:fillRect/>
          </a:stretch>
        </p:blipFill>
        <p:spPr>
          <a:xfrm>
            <a:off x="6934200" y="5757623"/>
            <a:ext cx="3967566" cy="656115"/>
          </a:xfrm>
          <a:prstGeom prst="rect">
            <a:avLst/>
          </a:prstGeom>
        </p:spPr>
      </p:pic>
      <p:sp>
        <p:nvSpPr>
          <p:cNvPr id="17" name="Text Placeholder 16">
            <a:extLst>
              <a:ext uri="{FF2B5EF4-FFF2-40B4-BE49-F238E27FC236}">
                <a16:creationId xmlns:a16="http://schemas.microsoft.com/office/drawing/2014/main" id="{82AD2460-454C-36AF-DD2D-0083AA74677B}"/>
              </a:ext>
            </a:extLst>
          </p:cNvPr>
          <p:cNvSpPr>
            <a:spLocks noGrp="1"/>
          </p:cNvSpPr>
          <p:nvPr>
            <p:ph type="body" sz="quarter" idx="10" hasCustomPrompt="1"/>
          </p:nvPr>
        </p:nvSpPr>
        <p:spPr>
          <a:xfrm>
            <a:off x="843280" y="5811201"/>
            <a:ext cx="464312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261120280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rgbClr val="005937"/>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EE796C1-7E0F-70FF-A4F1-5C4B68B36C35}"/>
              </a:ext>
            </a:extLst>
          </p:cNvPr>
          <p:cNvSpPr>
            <a:spLocks noGrp="1"/>
          </p:cNvSpPr>
          <p:nvPr>
            <p:ph type="pic" sz="quarter" idx="11"/>
          </p:nvPr>
        </p:nvSpPr>
        <p:spPr>
          <a:xfrm>
            <a:off x="0" y="81"/>
            <a:ext cx="12192000" cy="5618159"/>
          </a:xfrm>
          <a:prstGeom prst="rect">
            <a:avLst/>
          </a:prstGeom>
        </p:spPr>
        <p:txBody>
          <a:bodyPr anchor="ctr"/>
          <a:lstStyle>
            <a:lvl1pPr marL="0" indent="0" algn="ctr">
              <a:buNone/>
              <a:defRPr sz="8000"/>
            </a:lvl1pPr>
          </a:lstStyle>
          <a:p>
            <a:endParaRPr lang="en-US" dirty="0"/>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9" name="Title 1">
            <a:extLst>
              <a:ext uri="{FF2B5EF4-FFF2-40B4-BE49-F238E27FC236}">
                <a16:creationId xmlns:a16="http://schemas.microsoft.com/office/drawing/2014/main" id="{2813434B-6344-5A91-7FA4-A5004FDECBF6}"/>
              </a:ext>
            </a:extLst>
          </p:cNvPr>
          <p:cNvSpPr>
            <a:spLocks noGrp="1"/>
          </p:cNvSpPr>
          <p:nvPr>
            <p:ph type="ctrTitle" hasCustomPrompt="1"/>
          </p:nvPr>
        </p:nvSpPr>
        <p:spPr>
          <a:xfrm>
            <a:off x="838200" y="772319"/>
            <a:ext cx="1102868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11" name="Subtitle 2">
            <a:extLst>
              <a:ext uri="{FF2B5EF4-FFF2-40B4-BE49-F238E27FC236}">
                <a16:creationId xmlns:a16="http://schemas.microsoft.com/office/drawing/2014/main" id="{73397238-2328-4352-1279-40F657DCCEE6}"/>
              </a:ext>
            </a:extLst>
          </p:cNvPr>
          <p:cNvSpPr>
            <a:spLocks noGrp="1"/>
          </p:cNvSpPr>
          <p:nvPr>
            <p:ph type="subTitle" idx="1" hasCustomPrompt="1"/>
          </p:nvPr>
        </p:nvSpPr>
        <p:spPr>
          <a:xfrm>
            <a:off x="838200" y="2601119"/>
            <a:ext cx="505460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5743066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
        <p:nvSpPr>
          <p:cNvPr id="2" name="Subtitle 1">
            <a:extLst>
              <a:ext uri="{FF2B5EF4-FFF2-40B4-BE49-F238E27FC236}">
                <a16:creationId xmlns:a16="http://schemas.microsoft.com/office/drawing/2014/main" id="{FE3C3D3C-6CE4-3AAB-32B0-9B9BD98F945D}"/>
              </a:ext>
            </a:extLst>
          </p:cNvPr>
          <p:cNvSpPr>
            <a:spLocks noGrp="1"/>
          </p:cNvSpPr>
          <p:nvPr>
            <p:ph type="subTitle" idx="1" hasCustomPrompt="1"/>
          </p:nvPr>
        </p:nvSpPr>
        <p:spPr>
          <a:xfrm>
            <a:off x="628650" y="2601120"/>
            <a:ext cx="8068310" cy="985361"/>
          </a:xfrm>
          <a:prstGeom prst="rect">
            <a:avLst/>
          </a:prstGeom>
        </p:spPr>
        <p:txBody>
          <a:bodyPr/>
          <a:lstStyle>
            <a:lvl1pPr marL="0" indent="0">
              <a:buNone/>
              <a:defRPr b="0" i="0">
                <a:latin typeface="Arial" panose="020B0604020202020204" pitchFamily="34" charset="0"/>
                <a:cs typeface="Arial" panose="020B0604020202020204" pitchFamily="34" charset="0"/>
              </a:defRPr>
            </a:lvl1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3" name="Text Placeholder 3">
            <a:extLst>
              <a:ext uri="{FF2B5EF4-FFF2-40B4-BE49-F238E27FC236}">
                <a16:creationId xmlns:a16="http://schemas.microsoft.com/office/drawing/2014/main" id="{F1DCA7C0-9A0E-28E0-8214-51A3691098D7}"/>
              </a:ext>
            </a:extLst>
          </p:cNvPr>
          <p:cNvSpPr>
            <a:spLocks noGrp="1"/>
          </p:cNvSpPr>
          <p:nvPr>
            <p:ph type="body" sz="quarter" idx="12" hasCustomPrompt="1"/>
          </p:nvPr>
        </p:nvSpPr>
        <p:spPr>
          <a:xfrm>
            <a:off x="628650" y="707866"/>
            <a:ext cx="11170868" cy="1700213"/>
          </a:xfrm>
          <a:prstGeom prst="rect">
            <a:avLst/>
          </a:prstGeom>
        </p:spPr>
        <p:txBody>
          <a:bodyPr/>
          <a:lstStyle>
            <a:lvl1pPr marL="0" indent="0">
              <a:buNone/>
              <a:defRPr sz="6000" b="0" i="0">
                <a:solidFill>
                  <a:srgbClr val="124734"/>
                </a:solidFill>
                <a:latin typeface="Arial" panose="020B0604020202020204" pitchFamily="34" charset="0"/>
                <a:cs typeface="Arial" panose="020B0604020202020204" pitchFamily="34" charset="0"/>
              </a:defRPr>
            </a:lvl1pPr>
          </a:lstStyle>
          <a:p>
            <a:r>
              <a:rPr lang="en-US" dirty="0"/>
              <a:t>TITLE OF POWERPOINT PRESENTATION</a:t>
            </a:r>
          </a:p>
        </p:txBody>
      </p:sp>
    </p:spTree>
    <p:extLst>
      <p:ext uri="{BB962C8B-B14F-4D97-AF65-F5344CB8AC3E}">
        <p14:creationId xmlns:p14="http://schemas.microsoft.com/office/powerpoint/2010/main" val="22844054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5816600" cy="4200529"/>
          </a:xfrm>
          <a:prstGeom prst="rect">
            <a:avLst/>
          </a:prstGeom>
        </p:spPr>
        <p:txBody>
          <a:bodyPr/>
          <a:lstStyle>
            <a:lvl1pPr marL="0" indent="0" algn="l">
              <a:lnSpc>
                <a:spcPct val="100000"/>
              </a:lnSpc>
              <a:buNone/>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9" name="Picture Placeholder 8">
            <a:extLst>
              <a:ext uri="{FF2B5EF4-FFF2-40B4-BE49-F238E27FC236}">
                <a16:creationId xmlns:a16="http://schemas.microsoft.com/office/drawing/2014/main" id="{AD365E25-E7E3-9C61-2A8E-E7365A596E97}"/>
              </a:ext>
            </a:extLst>
          </p:cNvPr>
          <p:cNvSpPr>
            <a:spLocks noGrp="1"/>
          </p:cNvSpPr>
          <p:nvPr>
            <p:ph type="pic" sz="quarter" idx="10"/>
          </p:nvPr>
        </p:nvSpPr>
        <p:spPr>
          <a:xfrm>
            <a:off x="7254241" y="1839913"/>
            <a:ext cx="4439920" cy="4200525"/>
          </a:xfrm>
          <a:prstGeom prst="rect">
            <a:avLst/>
          </a:prstGeom>
        </p:spPr>
        <p:txBody>
          <a:bodyPr anchor="ctr"/>
          <a:lstStyle>
            <a:lvl1pPr marL="0" indent="0" algn="ctr">
              <a:buNone/>
              <a:defRPr/>
            </a:lvl1pPr>
          </a:lstStyle>
          <a:p>
            <a:endParaRPr lang="en-US" dirty="0"/>
          </a:p>
        </p:txBody>
      </p:sp>
      <p:sp>
        <p:nvSpPr>
          <p:cNvPr id="4" name="Text Placeholder 12">
            <a:extLst>
              <a:ext uri="{FF2B5EF4-FFF2-40B4-BE49-F238E27FC236}">
                <a16:creationId xmlns:a16="http://schemas.microsoft.com/office/drawing/2014/main" id="{375A2175-C58A-49B1-FE6A-82AD91D11B0D}"/>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2399736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10490200" cy="4200529"/>
          </a:xfrm>
          <a:prstGeom prst="rect">
            <a:avLst/>
          </a:prstGeom>
        </p:spPr>
        <p:txBody>
          <a:bodyPr/>
          <a:lstStyle>
            <a:lvl1pPr marL="342900" indent="-342900" algn="l">
              <a:lnSpc>
                <a:spcPct val="100000"/>
              </a:lnSpc>
              <a:buClr>
                <a:srgbClr val="FFC629"/>
              </a:buClr>
              <a:buFont typeface="Arial" panose="020B0604020202020204" pitchFamily="34" charset="0"/>
              <a:buChar char="•"/>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a:t>
            </a:r>
          </a:p>
          <a:p>
            <a:endParaRPr lang="en-CA" dirty="0">
              <a:effectLst/>
              <a:latin typeface="Arial" panose="020B0604020202020204" pitchFamily="34" charset="0"/>
            </a:endParaRP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4" name="Text Placeholder 12">
            <a:extLst>
              <a:ext uri="{FF2B5EF4-FFF2-40B4-BE49-F238E27FC236}">
                <a16:creationId xmlns:a16="http://schemas.microsoft.com/office/drawing/2014/main" id="{AA06BE71-AA93-6E2C-1AC7-39383237530C}"/>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18712363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4292428"/>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0" r:id="rId3"/>
    <p:sldLayoutId id="2147483651" r:id="rId4"/>
    <p:sldLayoutId id="214748365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336B5-970F-DF85-889B-BD7249A9B132}"/>
              </a:ext>
            </a:extLst>
          </p:cNvPr>
          <p:cNvSpPr>
            <a:spLocks noGrp="1"/>
          </p:cNvSpPr>
          <p:nvPr>
            <p:ph type="ctrTitle"/>
          </p:nvPr>
        </p:nvSpPr>
        <p:spPr>
          <a:xfrm>
            <a:off x="820228" y="1221611"/>
            <a:ext cx="10734040" cy="940489"/>
          </a:xfrm>
        </p:spPr>
        <p:txBody>
          <a:bodyPr lIns="91440" tIns="45720" rIns="91440" bIns="45720" anchor="t"/>
          <a:lstStyle/>
          <a:p>
            <a:r>
              <a:rPr lang="en-US" dirty="0" err="1">
                <a:latin typeface="Arial"/>
                <a:cs typeface="Arial"/>
              </a:rPr>
              <a:t>EduDent</a:t>
            </a:r>
            <a:r>
              <a:rPr lang="en-US" dirty="0">
                <a:latin typeface="Arial"/>
                <a:cs typeface="Arial"/>
              </a:rPr>
              <a:t>-Systems</a:t>
            </a:r>
            <a:endParaRPr lang="en-US" dirty="0"/>
          </a:p>
        </p:txBody>
      </p:sp>
      <p:sp>
        <p:nvSpPr>
          <p:cNvPr id="3" name="Subtitle 2">
            <a:extLst>
              <a:ext uri="{FF2B5EF4-FFF2-40B4-BE49-F238E27FC236}">
                <a16:creationId xmlns:a16="http://schemas.microsoft.com/office/drawing/2014/main" id="{B2D45DDC-E456-C634-CC16-D6A4E88E2DE7}"/>
              </a:ext>
            </a:extLst>
          </p:cNvPr>
          <p:cNvSpPr>
            <a:spLocks noGrp="1"/>
          </p:cNvSpPr>
          <p:nvPr>
            <p:ph type="subTitle" idx="1"/>
          </p:nvPr>
        </p:nvSpPr>
        <p:spPr>
          <a:xfrm>
            <a:off x="899346" y="3014735"/>
            <a:ext cx="10734040" cy="985361"/>
          </a:xfrm>
        </p:spPr>
        <p:txBody>
          <a:bodyPr/>
          <a:lstStyle/>
          <a:p>
            <a:r>
              <a:rPr lang="en-US" dirty="0"/>
              <a:t>Mazen Abid – </a:t>
            </a:r>
            <a:r>
              <a:rPr lang="en-CA" b="0" i="0" dirty="0">
                <a:effectLst/>
                <a:latin typeface="gg sans"/>
              </a:rPr>
              <a:t>200464618</a:t>
            </a:r>
            <a:endParaRPr lang="en-US" dirty="0"/>
          </a:p>
          <a:p>
            <a:r>
              <a:rPr lang="en-US" dirty="0"/>
              <a:t>Ethan </a:t>
            </a:r>
            <a:r>
              <a:rPr lang="en-US" dirty="0" err="1"/>
              <a:t>Goski</a:t>
            </a:r>
            <a:r>
              <a:rPr lang="en-US" dirty="0"/>
              <a:t> – </a:t>
            </a:r>
            <a:r>
              <a:rPr lang="en-CA" b="0" i="0" dirty="0">
                <a:effectLst/>
                <a:latin typeface="gg sans"/>
              </a:rPr>
              <a:t>200470525</a:t>
            </a:r>
            <a:endParaRPr lang="en-US" dirty="0"/>
          </a:p>
          <a:p>
            <a:r>
              <a:rPr lang="en-US" dirty="0"/>
              <a:t>Fenner Froillo Raquinio - 200456222</a:t>
            </a:r>
          </a:p>
          <a:p>
            <a:endParaRPr lang="en-US" dirty="0"/>
          </a:p>
          <a:p>
            <a:endParaRPr lang="en-US" dirty="0"/>
          </a:p>
        </p:txBody>
      </p:sp>
      <p:sp>
        <p:nvSpPr>
          <p:cNvPr id="4" name="Text Placeholder 3">
            <a:extLst>
              <a:ext uri="{FF2B5EF4-FFF2-40B4-BE49-F238E27FC236}">
                <a16:creationId xmlns:a16="http://schemas.microsoft.com/office/drawing/2014/main" id="{14737353-3083-5B65-8EA6-A0B4B9E17B21}"/>
              </a:ext>
            </a:extLst>
          </p:cNvPr>
          <p:cNvSpPr>
            <a:spLocks noGrp="1"/>
          </p:cNvSpPr>
          <p:nvPr>
            <p:ph type="body" sz="quarter" idx="10"/>
          </p:nvPr>
        </p:nvSpPr>
        <p:spPr>
          <a:xfrm>
            <a:off x="359185" y="5838093"/>
            <a:ext cx="2246556" cy="548957"/>
          </a:xfrm>
        </p:spPr>
        <p:txBody>
          <a:bodyPr lIns="91440" tIns="45720" rIns="91440" bIns="45720" anchor="ctr"/>
          <a:lstStyle/>
          <a:p>
            <a:pPr>
              <a:lnSpc>
                <a:spcPct val="100000"/>
              </a:lnSpc>
              <a:spcBef>
                <a:spcPts val="0"/>
              </a:spcBef>
            </a:pPr>
            <a:r>
              <a:rPr lang="en-US" dirty="0">
                <a:latin typeface="Arial"/>
                <a:cs typeface="Arial"/>
              </a:rPr>
              <a:t>Week ?</a:t>
            </a:r>
            <a:endParaRPr lang="en-US" dirty="0"/>
          </a:p>
          <a:p>
            <a:pPr>
              <a:lnSpc>
                <a:spcPct val="100000"/>
              </a:lnSpc>
              <a:spcBef>
                <a:spcPts val="0"/>
              </a:spcBef>
            </a:pPr>
            <a:r>
              <a:rPr lang="en-US" dirty="0">
                <a:latin typeface="Arial"/>
                <a:cs typeface="Arial"/>
              </a:rPr>
              <a:t>Month Date, Year</a:t>
            </a:r>
          </a:p>
        </p:txBody>
      </p:sp>
      <p:sp>
        <p:nvSpPr>
          <p:cNvPr id="5" name="Text Placeholder 3">
            <a:extLst>
              <a:ext uri="{FF2B5EF4-FFF2-40B4-BE49-F238E27FC236}">
                <a16:creationId xmlns:a16="http://schemas.microsoft.com/office/drawing/2014/main" id="{14737353-3083-5B65-8EA6-A0B4B9E17B21}"/>
              </a:ext>
            </a:extLst>
          </p:cNvPr>
          <p:cNvSpPr txBox="1">
            <a:spLocks/>
          </p:cNvSpPr>
          <p:nvPr/>
        </p:nvSpPr>
        <p:spPr>
          <a:xfrm>
            <a:off x="3101788" y="5838094"/>
            <a:ext cx="2868705" cy="548957"/>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1800" b="1"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dirty="0"/>
              <a:t>Software Testing and Validation (ENSE 375)</a:t>
            </a:r>
          </a:p>
        </p:txBody>
      </p:sp>
    </p:spTree>
    <p:extLst>
      <p:ext uri="{BB962C8B-B14F-4D97-AF65-F5344CB8AC3E}">
        <p14:creationId xmlns:p14="http://schemas.microsoft.com/office/powerpoint/2010/main" val="2389738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3200" dirty="0">
                <a:latin typeface="Arial" panose="020B0604020202020204" pitchFamily="34" charset="0"/>
                <a:cs typeface="Arial" panose="020B0604020202020204" pitchFamily="34" charset="0"/>
              </a:rPr>
              <a:t>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Unit Testing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Validate individual components of the system</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Ensure basic create, read, update, delete are functioning correctly.</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Test for edge cases and input validation.</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Integration Testing</a:t>
            </a:r>
          </a:p>
          <a:p>
            <a:pPr marL="1128713" lvl="2" indent="-346075" algn="l">
              <a:buFont typeface="Arial" panose="020B0604020202020204" pitchFamily="34" charset="0"/>
              <a:buChar char="•"/>
            </a:pPr>
            <a:r>
              <a:rPr lang="en-US" sz="2200" dirty="0">
                <a:latin typeface="Arial" panose="020B0604020202020204" pitchFamily="34" charset="0"/>
                <a:cs typeface="Arial" panose="020B0604020202020204" pitchFamily="34" charset="0"/>
              </a:rPr>
              <a:t>Verify that different components of the system work together.</a:t>
            </a:r>
          </a:p>
          <a:p>
            <a:pPr marL="1128713" lvl="2" indent="-346075" algn="l">
              <a:buFont typeface="Arial" panose="020B0604020202020204" pitchFamily="34" charset="0"/>
              <a:buChar char="•"/>
            </a:pPr>
            <a:r>
              <a:rPr lang="en-US" sz="2200" dirty="0">
                <a:latin typeface="Arial" panose="020B0604020202020204" pitchFamily="34" charset="0"/>
                <a:cs typeface="Arial" panose="020B0604020202020204" pitchFamily="34" charset="0"/>
              </a:rPr>
              <a:t>Ensure seamless interaction between modules like appointment scheduling, patient management, and prescription handling.</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System Testing</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User Acceptance Testing</a:t>
            </a:r>
          </a:p>
        </p:txBody>
      </p:sp>
    </p:spTree>
    <p:extLst>
      <p:ext uri="{BB962C8B-B14F-4D97-AF65-F5344CB8AC3E}">
        <p14:creationId xmlns:p14="http://schemas.microsoft.com/office/powerpoint/2010/main" val="148938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3200" dirty="0">
                <a:latin typeface="Arial" panose="020B0604020202020204" pitchFamily="34" charset="0"/>
                <a:cs typeface="Arial" panose="020B0604020202020204" pitchFamily="34" charset="0"/>
              </a:rPr>
              <a:t>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System Testing</a:t>
            </a:r>
          </a:p>
          <a:p>
            <a:pPr marL="1128713" lvl="2" indent="-346075" algn="l">
              <a:buFont typeface="Arial" panose="020B0604020202020204" pitchFamily="34" charset="0"/>
              <a:buChar char="•"/>
            </a:pPr>
            <a:r>
              <a:rPr lang="en-US" sz="2000" dirty="0">
                <a:latin typeface="Arial" panose="020B0604020202020204" pitchFamily="34" charset="0"/>
                <a:cs typeface="Arial" panose="020B0604020202020204" pitchFamily="34" charset="0"/>
              </a:rPr>
              <a:t>Conduct end-to-end testing of the entire application.</a:t>
            </a:r>
          </a:p>
          <a:p>
            <a:pPr marL="1128713" lvl="2" indent="-346075" algn="l">
              <a:buFont typeface="Arial" panose="020B0604020202020204" pitchFamily="34" charset="0"/>
              <a:buChar char="•"/>
            </a:pPr>
            <a:r>
              <a:rPr lang="en-US" sz="2000" dirty="0">
                <a:latin typeface="Arial" panose="020B0604020202020204" pitchFamily="34" charset="0"/>
                <a:cs typeface="Arial" panose="020B0604020202020204" pitchFamily="34" charset="0"/>
              </a:rPr>
              <a:t>Validate the overall functionality of the system as per the requirements.</a:t>
            </a:r>
          </a:p>
          <a:p>
            <a:pPr marL="1128713" lvl="2" indent="-346075" algn="l">
              <a:buFont typeface="Arial" panose="020B0604020202020204" pitchFamily="34" charset="0"/>
              <a:buChar char="•"/>
            </a:pPr>
            <a:r>
              <a:rPr lang="en-US" sz="2000" dirty="0">
                <a:latin typeface="Arial" panose="020B0604020202020204" pitchFamily="34" charset="0"/>
                <a:cs typeface="Arial" panose="020B0604020202020204" pitchFamily="34" charset="0"/>
              </a:rPr>
              <a:t>Ensure the system handles multiple user roles and scenarios without issues.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User Acceptance Testing</a:t>
            </a:r>
          </a:p>
          <a:p>
            <a:pPr marL="1128713" lvl="2" indent="-346075" algn="l">
              <a:buFont typeface="Arial" panose="020B0604020202020204" pitchFamily="34" charset="0"/>
              <a:buChar char="•"/>
            </a:pPr>
            <a:r>
              <a:rPr lang="en-US" sz="2200" dirty="0">
                <a:latin typeface="Arial" panose="020B0604020202020204" pitchFamily="34" charset="0"/>
                <a:cs typeface="Arial" panose="020B0604020202020204" pitchFamily="34" charset="0"/>
              </a:rPr>
              <a:t>Validate the user interface for usability and accessibility.</a:t>
            </a:r>
          </a:p>
          <a:p>
            <a:pPr marL="1128713" lvl="2" indent="-346075" algn="l">
              <a:buFont typeface="Arial" panose="020B0604020202020204" pitchFamily="34" charset="0"/>
              <a:buChar char="•"/>
            </a:pPr>
            <a:r>
              <a:rPr lang="en-US" sz="2200" dirty="0">
                <a:latin typeface="Arial" panose="020B0604020202020204" pitchFamily="34" charset="0"/>
                <a:cs typeface="Arial" panose="020B0604020202020204" pitchFamily="34" charset="0"/>
              </a:rPr>
              <a:t>Ensure the system meets the user requirements and expectations.</a:t>
            </a:r>
          </a:p>
          <a:p>
            <a:pPr marL="1128713" lvl="2" indent="-346075" algn="l">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078054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Unit Test cases to satisfy 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Managing Patients</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Add New Patient</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Update Existing Patient Info</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Delete Patient</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Scheduling Appointments</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Add Appointment</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Update Appointment </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Managing Prescriptions</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Add Prescriptions</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View Prescriptions</a:t>
            </a: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31338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Integration Test cases to satisfy 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Patient-Doctor Interaction</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Doctor updates patient record after consultation</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Prescription Handling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Doctor prescribes medication </a:t>
            </a: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83576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System Test cases to satisfy 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User Security</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User is authenticated and redirected to appropriate dashboard.</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Data Security</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Unauthorized access attempt is denied.</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End-to-end workflow</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Patient books an appointment, attends consultation, and receives prescription.</a:t>
            </a:r>
          </a:p>
          <a:p>
            <a:pPr marL="325438" lvl="1" algn="l"/>
            <a:endParaRPr lang="en-US" sz="2400" dirty="0">
              <a:latin typeface="Arial" panose="020B0604020202020204" pitchFamily="34" charset="0"/>
              <a:cs typeface="Arial" panose="020B0604020202020204" pitchFamily="34" charset="0"/>
            </a:endParaRP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64847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User Acceptance Test cases to satisfy 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Usability Testing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New user navigates through the system</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Feedback Integration</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Collect feedback from users on usability and functionality</a:t>
            </a: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758601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Test Results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Usability Testing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All unit tests passed with no errors</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Achieved 100% test coverage for most files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Integration Testing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All integration tests passed, confirming seamless interaction between components.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System Testing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System testing was successful, validating overall functionality and handling multiple user roles.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UAT</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Positive feedback from users regarding usability and functionality.</a:t>
            </a: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379052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Demo Time</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Working and Testing</a:t>
            </a: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227842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Project Management</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3200" dirty="0">
                <a:latin typeface="Gill Sans MT" panose="020B0502020104020203" pitchFamily="34" charset="77"/>
                <a:cs typeface="Arial" panose="020B0604020202020204" pitchFamily="34" charset="0"/>
              </a:rPr>
              <a:t>Describe a Gantt chart representing the progress of your work. </a:t>
            </a: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pic>
        <p:nvPicPr>
          <p:cNvPr id="4" name="Picture 3" descr="A screenshot of a computer&#10;&#10;Description automatically generated">
            <a:extLst>
              <a:ext uri="{FF2B5EF4-FFF2-40B4-BE49-F238E27FC236}">
                <a16:creationId xmlns:a16="http://schemas.microsoft.com/office/drawing/2014/main" id="{099EF731-9AE2-6C4B-C3A9-EE823A0EDD6B}"/>
              </a:ext>
            </a:extLst>
          </p:cNvPr>
          <p:cNvPicPr>
            <a:picLocks noChangeAspect="1"/>
          </p:cNvPicPr>
          <p:nvPr/>
        </p:nvPicPr>
        <p:blipFill>
          <a:blip r:embed="rId3"/>
          <a:stretch>
            <a:fillRect/>
          </a:stretch>
        </p:blipFill>
        <p:spPr>
          <a:xfrm>
            <a:off x="334009" y="1293136"/>
            <a:ext cx="11523980" cy="5177131"/>
          </a:xfrm>
          <a:prstGeom prst="rect">
            <a:avLst/>
          </a:prstGeom>
        </p:spPr>
      </p:pic>
    </p:spTree>
    <p:extLst>
      <p:ext uri="{BB962C8B-B14F-4D97-AF65-F5344CB8AC3E}">
        <p14:creationId xmlns:p14="http://schemas.microsoft.com/office/powerpoint/2010/main" val="39885066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Conclusion and Future Work</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
        <p:nvSpPr>
          <p:cNvPr id="2" name="TextBox 1">
            <a:extLst>
              <a:ext uri="{FF2B5EF4-FFF2-40B4-BE49-F238E27FC236}">
                <a16:creationId xmlns:a16="http://schemas.microsoft.com/office/drawing/2014/main" id="{033A2F0A-F043-B950-17E5-8A10D8CC15A2}"/>
              </a:ext>
            </a:extLst>
          </p:cNvPr>
          <p:cNvSpPr txBox="1"/>
          <p:nvPr/>
        </p:nvSpPr>
        <p:spPr>
          <a:xfrm>
            <a:off x="924674" y="1541123"/>
            <a:ext cx="10734440" cy="4154984"/>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Key achievements of the project include:</a:t>
            </a:r>
          </a:p>
          <a:p>
            <a:pPr lvl="1">
              <a:buFont typeface="Arial" panose="020B0604020202020204" pitchFamily="34" charset="0"/>
              <a:buChar char="•"/>
            </a:pPr>
            <a:r>
              <a:rPr lang="en-US" sz="2400" dirty="0">
                <a:latin typeface="Arial" panose="020B0604020202020204" pitchFamily="34" charset="0"/>
                <a:cs typeface="Arial" panose="020B0604020202020204" pitchFamily="34" charset="0"/>
              </a:rPr>
              <a:t> Efficiently scheduling appointments and reducing patient wait times.</a:t>
            </a:r>
          </a:p>
          <a:p>
            <a:pPr lvl="1">
              <a:buFont typeface="Arial" panose="020B0604020202020204" pitchFamily="34" charset="0"/>
              <a:buChar char="•"/>
            </a:pPr>
            <a:r>
              <a:rPr lang="en-US" sz="2400" dirty="0">
                <a:latin typeface="Arial" panose="020B0604020202020204" pitchFamily="34" charset="0"/>
                <a:cs typeface="Arial" panose="020B0604020202020204" pitchFamily="34" charset="0"/>
              </a:rPr>
              <a:t> Securely managing detailed patient records and prescriptions.</a:t>
            </a:r>
          </a:p>
          <a:p>
            <a:pPr lvl="1">
              <a:buFont typeface="Arial" panose="020B0604020202020204" pitchFamily="34" charset="0"/>
              <a:buChar char="•"/>
            </a:pPr>
            <a:r>
              <a:rPr lang="en-US" sz="2400" dirty="0">
                <a:latin typeface="Arial" panose="020B0604020202020204" pitchFamily="34" charset="0"/>
                <a:cs typeface="Arial" panose="020B0604020202020204" pitchFamily="34" charset="0"/>
              </a:rPr>
              <a:t> Providing a user-friendly interface for both staff and patients.</a:t>
            </a:r>
          </a:p>
          <a:p>
            <a:pPr lvl="1">
              <a:buFont typeface="Arial" panose="020B0604020202020204" pitchFamily="34" charset="0"/>
              <a:buChar char="•"/>
            </a:pPr>
            <a:r>
              <a:rPr lang="en-US" sz="2400" dirty="0">
                <a:latin typeface="Arial" panose="020B0604020202020204" pitchFamily="34" charset="0"/>
                <a:cs typeface="Arial" panose="020B0604020202020204" pitchFamily="34" charset="0"/>
              </a:rPr>
              <a:t> Implementing role-based access control to ensure data security and privacy.</a:t>
            </a:r>
          </a:p>
          <a:p>
            <a:pPr lvl="1">
              <a:buFont typeface="Arial" panose="020B0604020202020204" pitchFamily="34" charset="0"/>
              <a:buChar char="•"/>
            </a:pPr>
            <a:r>
              <a:rPr lang="en-US" sz="2400" dirty="0">
                <a:latin typeface="Arial" panose="020B0604020202020204" pitchFamily="34" charset="0"/>
                <a:cs typeface="Arial" panose="020B0604020202020204" pitchFamily="34" charset="0"/>
              </a:rPr>
              <a:t> Achieving high test coverage and reliability through rigorous testing.</a:t>
            </a:r>
          </a:p>
          <a:p>
            <a:pPr>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r>
              <a:rPr lang="en-CA" sz="2400" b="1" dirty="0">
                <a:latin typeface="Arial" panose="020B0604020202020204" pitchFamily="34" charset="0"/>
                <a:cs typeface="Arial" panose="020B0604020202020204" pitchFamily="34" charset="0"/>
              </a:rPr>
              <a:t>Future Work:</a:t>
            </a:r>
          </a:p>
          <a:p>
            <a:pPr marL="800100" lvl="1" indent="-342900">
              <a:buFont typeface="Arial" panose="020B0604020202020204" pitchFamily="34" charset="0"/>
              <a:buChar char="•"/>
            </a:pPr>
            <a:r>
              <a:rPr lang="en-CA" sz="2400" dirty="0">
                <a:latin typeface="Arial" panose="020B0604020202020204" pitchFamily="34" charset="0"/>
                <a:cs typeface="Arial" panose="020B0604020202020204" pitchFamily="34" charset="0"/>
              </a:rPr>
              <a:t>Addition of more features</a:t>
            </a:r>
          </a:p>
          <a:p>
            <a:pPr marL="742950" lvl="1" indent="-285750">
              <a:buFont typeface="Arial" panose="020B0604020202020204" pitchFamily="34" charset="0"/>
              <a:buChar char="•"/>
            </a:pPr>
            <a:r>
              <a:rPr lang="en-CA" sz="2400" dirty="0">
                <a:latin typeface="Arial" panose="020B0604020202020204" pitchFamily="34" charset="0"/>
                <a:cs typeface="Arial" panose="020B0604020202020204" pitchFamily="34" charset="0"/>
              </a:rPr>
              <a:t>Advanced Reporting</a:t>
            </a:r>
          </a:p>
        </p:txBody>
      </p:sp>
    </p:spTree>
    <p:extLst>
      <p:ext uri="{BB962C8B-B14F-4D97-AF65-F5344CB8AC3E}">
        <p14:creationId xmlns:p14="http://schemas.microsoft.com/office/powerpoint/2010/main" val="2852486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5934B8BB-DC60-91D9-BB97-CD0ED7A48A66}"/>
              </a:ext>
            </a:extLst>
          </p:cNvPr>
          <p:cNvSpPr>
            <a:spLocks noGrp="1"/>
          </p:cNvSpPr>
          <p:nvPr>
            <p:ph type="subTitle" idx="1"/>
          </p:nvPr>
        </p:nvSpPr>
        <p:spPr>
          <a:xfrm>
            <a:off x="838200" y="1839433"/>
            <a:ext cx="10376338" cy="4200529"/>
          </a:xfrm>
        </p:spPr>
        <p:txBody>
          <a:bodyPr lIns="91440" tIns="45720" rIns="91440" bIns="45720" anchor="t"/>
          <a:lstStyle/>
          <a:p>
            <a:pPr marL="342900" indent="-342900">
              <a:buFont typeface="Arial" panose="020B0604020202020204" pitchFamily="34" charset="0"/>
              <a:buChar char="•"/>
            </a:pPr>
            <a:r>
              <a:rPr lang="en-US" sz="2800" dirty="0"/>
              <a:t>Introduction</a:t>
            </a:r>
          </a:p>
          <a:p>
            <a:pPr marL="342900" indent="-342900">
              <a:buFont typeface="Arial" panose="020B0604020202020204" pitchFamily="34" charset="0"/>
              <a:buChar char="•"/>
            </a:pPr>
            <a:r>
              <a:rPr lang="en-US" sz="2800" dirty="0"/>
              <a:t>Problem Definition</a:t>
            </a:r>
          </a:p>
          <a:p>
            <a:pPr marL="342900" indent="-342900">
              <a:buFont typeface="Arial" panose="020B0604020202020204" pitchFamily="34" charset="0"/>
              <a:buChar char="•"/>
            </a:pPr>
            <a:r>
              <a:rPr lang="en-US" sz="2800" dirty="0"/>
              <a:t>Design Requirements</a:t>
            </a:r>
          </a:p>
          <a:p>
            <a:pPr marL="342900" indent="-342900">
              <a:buFont typeface="Arial" panose="020B0604020202020204" pitchFamily="34" charset="0"/>
              <a:buChar char="•"/>
            </a:pPr>
            <a:r>
              <a:rPr lang="en-US" sz="2800" dirty="0"/>
              <a:t>Solutions</a:t>
            </a:r>
          </a:p>
          <a:p>
            <a:pPr marL="342900" indent="-342900">
              <a:buFont typeface="Arial" panose="020B0604020202020204" pitchFamily="34" charset="0"/>
              <a:buChar char="•"/>
            </a:pPr>
            <a:r>
              <a:rPr lang="en-US" sz="2800" dirty="0"/>
              <a:t>Testing and Demonstration</a:t>
            </a:r>
          </a:p>
          <a:p>
            <a:pPr marL="342900" indent="-342900">
              <a:buFont typeface="Arial" panose="020B0604020202020204" pitchFamily="34" charset="0"/>
              <a:buChar char="•"/>
            </a:pPr>
            <a:r>
              <a:rPr lang="en-US" sz="2800" dirty="0"/>
              <a:t>Project Management</a:t>
            </a:r>
          </a:p>
          <a:p>
            <a:pPr marL="342900" indent="-342900">
              <a:buFont typeface="Arial" panose="020B0604020202020204" pitchFamily="34" charset="0"/>
              <a:buChar char="•"/>
            </a:pPr>
            <a:r>
              <a:rPr lang="en-US" sz="2800" dirty="0"/>
              <a:t>Conclusion and Future Scope</a:t>
            </a:r>
          </a:p>
        </p:txBody>
      </p:sp>
      <p:sp>
        <p:nvSpPr>
          <p:cNvPr id="4" name="Text Placeholder 3">
            <a:extLst>
              <a:ext uri="{FF2B5EF4-FFF2-40B4-BE49-F238E27FC236}">
                <a16:creationId xmlns:a16="http://schemas.microsoft.com/office/drawing/2014/main" id="{2A2394EE-5BBD-124F-85BB-E7D08F3F4C29}"/>
              </a:ext>
            </a:extLst>
          </p:cNvPr>
          <p:cNvSpPr>
            <a:spLocks noGrp="1"/>
          </p:cNvSpPr>
          <p:nvPr>
            <p:ph type="body" sz="quarter" idx="12"/>
          </p:nvPr>
        </p:nvSpPr>
        <p:spPr/>
        <p:txBody>
          <a:bodyPr/>
          <a:lstStyle/>
          <a:p>
            <a:r>
              <a:rPr lang="en-US" dirty="0"/>
              <a:t>Agenda</a:t>
            </a:r>
          </a:p>
        </p:txBody>
      </p:sp>
    </p:spTree>
    <p:extLst>
      <p:ext uri="{BB962C8B-B14F-4D97-AF65-F5344CB8AC3E}">
        <p14:creationId xmlns:p14="http://schemas.microsoft.com/office/powerpoint/2010/main" val="494398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Introduction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The University of Regina Campus Dentist Clinic aims to deliver excellent dental care but struggles with administrative tasks like managing patient records, scheduling, billing, and inventory. These challenges lead to increased workloads, longer patient wait times, and potential record-keeping errors.</a:t>
            </a:r>
          </a:p>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Rationale:</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Efficiency - reduce the administrative burden on staff, allowing them to focus more on patient care.</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Accuracy - by digitizing and automating record-keeping, the potential for human error is minimized</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Time Management - reducing patient wait times and ensuring that resources are adequately available when needed.</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Patient Satisfaction - enhanced efficiency and accuracy will lead to improved overall patient </a:t>
            </a:r>
          </a:p>
          <a:p>
            <a:endParaRPr lang="en-US" sz="2400" dirty="0"/>
          </a:p>
          <a:p>
            <a:endParaRPr lang="en-US" altLang="en-US" sz="2400" dirty="0"/>
          </a:p>
          <a:p>
            <a:pPr>
              <a:lnSpc>
                <a:spcPct val="90000"/>
              </a:lnSpc>
              <a:spcBef>
                <a:spcPct val="30000"/>
              </a:spcBef>
              <a:buSzPct val="85000"/>
            </a:pPr>
            <a:endParaRPr lang="en-US" sz="2400" dirty="0">
              <a:solidFill>
                <a:srgbClr val="FF0000"/>
              </a:solidFill>
            </a:endParaRPr>
          </a:p>
          <a:p>
            <a:pPr marL="514350" indent="-514350">
              <a:lnSpc>
                <a:spcPct val="90000"/>
              </a:lnSpc>
              <a:spcBef>
                <a:spcPct val="30000"/>
              </a:spcBef>
              <a:buSzPct val="85000"/>
              <a:buFont typeface="+mj-lt"/>
              <a:buAutoNum type="arabicPeriod"/>
            </a:pPr>
            <a:endParaRPr lang="en-US" sz="2400" b="0" dirty="0">
              <a:solidFill>
                <a:schemeClr val="tx1"/>
              </a:solidFill>
            </a:endParaRPr>
          </a:p>
        </p:txBody>
      </p:sp>
    </p:spTree>
    <p:extLst>
      <p:ext uri="{BB962C8B-B14F-4D97-AF65-F5344CB8AC3E}">
        <p14:creationId xmlns:p14="http://schemas.microsoft.com/office/powerpoint/2010/main" val="2955999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Problem Definition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1" indent="-342900" algn="l">
              <a:buFont typeface="Arial" panose="020B0604020202020204" pitchFamily="34" charset="0"/>
              <a:buChar char="•"/>
            </a:pPr>
            <a:r>
              <a:rPr lang="en-US" sz="2400" dirty="0">
                <a:latin typeface="Arial" panose="020B0604020202020204" pitchFamily="34" charset="0"/>
                <a:cs typeface="Arial" panose="020B0604020202020204" pitchFamily="34" charset="0"/>
              </a:rPr>
              <a:t>The problem being addressed is the significant administrative challenges faced by the University of Regina Campus Dentist Clinic. These challenges include managing patient records, scheduling appointments, handling billing, and overseeing inventory. As a result, these issues lead to increased administrative workload, longer patient wait times, and potential inaccuracies in record-keeping. The goal is to develop a comprehensive software application to automate and streamline these processes, thereby improving efficiency, accuracy, and overall patient satisfaction.</a:t>
            </a:r>
            <a:endParaRPr lang="en-US" sz="2600" dirty="0">
              <a:latin typeface="Arial" panose="020B0604020202020204" pitchFamily="34" charset="0"/>
              <a:cs typeface="Arial" panose="020B0604020202020204" pitchFamily="34" charset="0"/>
            </a:endParaRPr>
          </a:p>
          <a:p>
            <a:endParaRPr lang="en-US" sz="2800" dirty="0"/>
          </a:p>
          <a:p>
            <a:endParaRPr lang="en-US" altLang="en-US" sz="3200" dirty="0"/>
          </a:p>
          <a:p>
            <a:pPr>
              <a:lnSpc>
                <a:spcPct val="90000"/>
              </a:lnSpc>
              <a:spcBef>
                <a:spcPct val="30000"/>
              </a:spcBef>
              <a:buSzPct val="85000"/>
            </a:pPr>
            <a:endParaRPr lang="en-US" sz="2400" dirty="0">
              <a:solidFill>
                <a:srgbClr val="FF0000"/>
              </a:solidFill>
            </a:endParaRPr>
          </a:p>
          <a:p>
            <a:pPr marL="514350" indent="-514350">
              <a:lnSpc>
                <a:spcPct val="90000"/>
              </a:lnSpc>
              <a:spcBef>
                <a:spcPct val="30000"/>
              </a:spcBef>
              <a:buSzPct val="85000"/>
              <a:buFont typeface="+mj-lt"/>
              <a:buAutoNum type="arabicPeriod"/>
            </a:pPr>
            <a:endParaRPr lang="en-US" sz="2400" b="0" dirty="0">
              <a:solidFill>
                <a:schemeClr val="tx1"/>
              </a:solidFill>
            </a:endParaRPr>
          </a:p>
        </p:txBody>
      </p:sp>
    </p:spTree>
    <p:extLst>
      <p:ext uri="{BB962C8B-B14F-4D97-AF65-F5344CB8AC3E}">
        <p14:creationId xmlns:p14="http://schemas.microsoft.com/office/powerpoint/2010/main" val="2486635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Design Requirements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Functions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Appointment Scheduling </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Efficient organization of appointments, allowing patients to book time slots with their preferred dentists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Managing Patient Records</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Manage records including personal information, dental history and prescriptions.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Collecting Information</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Collect and store information of patients.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Updating Information</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Receptionists and doctors can update a patient’s information as needed</a:t>
            </a:r>
          </a:p>
          <a:p>
            <a:pPr marL="1682750" lvl="5"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768350" lvl="3"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endParaRPr lang="en-US" sz="2400" dirty="0"/>
          </a:p>
          <a:p>
            <a:endParaRPr lang="en-US" altLang="en-US" sz="2400" dirty="0"/>
          </a:p>
          <a:p>
            <a:pPr>
              <a:lnSpc>
                <a:spcPct val="90000"/>
              </a:lnSpc>
              <a:spcBef>
                <a:spcPct val="30000"/>
              </a:spcBef>
              <a:buSzPct val="85000"/>
            </a:pPr>
            <a:endParaRPr lang="en-US" sz="2400" dirty="0">
              <a:solidFill>
                <a:srgbClr val="FF0000"/>
              </a:solidFill>
            </a:endParaRPr>
          </a:p>
          <a:p>
            <a:pPr marL="514350" indent="-514350">
              <a:lnSpc>
                <a:spcPct val="90000"/>
              </a:lnSpc>
              <a:spcBef>
                <a:spcPct val="30000"/>
              </a:spcBef>
              <a:buSzPct val="85000"/>
              <a:buFont typeface="+mj-lt"/>
              <a:buAutoNum type="arabicPeriod"/>
            </a:pPr>
            <a:endParaRPr lang="en-US" sz="2400" b="0" dirty="0">
              <a:solidFill>
                <a:schemeClr val="tx1"/>
              </a:solidFill>
            </a:endParaRPr>
          </a:p>
        </p:txBody>
      </p:sp>
    </p:spTree>
    <p:extLst>
      <p:ext uri="{BB962C8B-B14F-4D97-AF65-F5344CB8AC3E}">
        <p14:creationId xmlns:p14="http://schemas.microsoft.com/office/powerpoint/2010/main" val="778958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Design Requirements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Objectives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Efficient</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Ease of use when it comes to the process of booking and managing dental appointments.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Secure</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Ensure the security of patient data and restrict access to authorized personnel only</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Reliable</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Provide a dependable system that can handle multiple users and transactions simultaneously without failures.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User-friendly</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Design an intuitive and easy-to-use interface for all users, including receptionists and dentists. </a:t>
            </a:r>
          </a:p>
          <a:p>
            <a:pPr marL="768350" lvl="3"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endParaRPr lang="en-US" sz="2400" dirty="0"/>
          </a:p>
          <a:p>
            <a:endParaRPr lang="en-US" altLang="en-US" sz="2400" dirty="0"/>
          </a:p>
          <a:p>
            <a:pPr>
              <a:lnSpc>
                <a:spcPct val="90000"/>
              </a:lnSpc>
              <a:spcBef>
                <a:spcPct val="30000"/>
              </a:spcBef>
              <a:buSzPct val="85000"/>
            </a:pPr>
            <a:endParaRPr lang="en-US" sz="2400" dirty="0">
              <a:solidFill>
                <a:srgbClr val="FF0000"/>
              </a:solidFill>
            </a:endParaRPr>
          </a:p>
          <a:p>
            <a:pPr marL="514350" indent="-514350">
              <a:lnSpc>
                <a:spcPct val="90000"/>
              </a:lnSpc>
              <a:spcBef>
                <a:spcPct val="30000"/>
              </a:spcBef>
              <a:buSzPct val="85000"/>
              <a:buFont typeface="+mj-lt"/>
              <a:buAutoNum type="arabicPeriod"/>
            </a:pPr>
            <a:endParaRPr lang="en-US" sz="2400" b="0" dirty="0">
              <a:solidFill>
                <a:schemeClr val="tx1"/>
              </a:solidFill>
            </a:endParaRPr>
          </a:p>
        </p:txBody>
      </p:sp>
    </p:spTree>
    <p:extLst>
      <p:ext uri="{BB962C8B-B14F-4D97-AF65-F5344CB8AC3E}">
        <p14:creationId xmlns:p14="http://schemas.microsoft.com/office/powerpoint/2010/main" val="18575455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Design Requirements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Constraints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Economic</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The project must be developed within a limited budget, using cost-effective solutions and free open-source tools wherever possible.</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Regulatory Compliance</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System complies with data security and privacy regulations.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Reliability</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Capability to support multiple users without performance degradation.</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Ethics</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Patients have confidential information that is only accessible to authorized users.</a:t>
            </a:r>
          </a:p>
          <a:p>
            <a:pPr marL="1682750" lvl="5"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768350" lvl="3"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endParaRPr lang="en-US" sz="2400" dirty="0"/>
          </a:p>
          <a:p>
            <a:endParaRPr lang="en-US" altLang="en-US" sz="2400" dirty="0"/>
          </a:p>
          <a:p>
            <a:pPr>
              <a:lnSpc>
                <a:spcPct val="90000"/>
              </a:lnSpc>
              <a:spcBef>
                <a:spcPct val="30000"/>
              </a:spcBef>
              <a:buSzPct val="85000"/>
            </a:pPr>
            <a:endParaRPr lang="en-US" sz="2400" dirty="0">
              <a:solidFill>
                <a:srgbClr val="FF0000"/>
              </a:solidFill>
            </a:endParaRPr>
          </a:p>
          <a:p>
            <a:pPr marL="514350" indent="-514350">
              <a:lnSpc>
                <a:spcPct val="90000"/>
              </a:lnSpc>
              <a:spcBef>
                <a:spcPct val="30000"/>
              </a:spcBef>
              <a:buSzPct val="85000"/>
              <a:buFont typeface="+mj-lt"/>
              <a:buAutoNum type="arabicPeriod"/>
            </a:pPr>
            <a:endParaRPr lang="en-US" sz="2400" b="0" dirty="0">
              <a:solidFill>
                <a:schemeClr val="tx1"/>
              </a:solidFill>
            </a:endParaRPr>
          </a:p>
        </p:txBody>
      </p:sp>
    </p:spTree>
    <p:extLst>
      <p:ext uri="{BB962C8B-B14F-4D97-AF65-F5344CB8AC3E}">
        <p14:creationId xmlns:p14="http://schemas.microsoft.com/office/powerpoint/2010/main" val="471026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Solutions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Solution 1: Independent Desktop Application:</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UI : Developed using Java Swing.</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Data Storage: Utilized a basic file-based system for storing data.</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Strengths: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Simple to execute</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Required minimal resources</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Weaknesses: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Limited scalability</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Security concerns</a:t>
            </a:r>
          </a:p>
          <a:p>
            <a:pPr marL="1263650" lvl="4" indent="-342900" algn="l">
              <a:buFont typeface="Arial" panose="020B0604020202020204" pitchFamily="34" charset="0"/>
              <a:buChar char="•"/>
            </a:pPr>
            <a:r>
              <a:rPr lang="en-US" sz="2400" dirty="0">
                <a:latin typeface="Arial" panose="020B0604020202020204" pitchFamily="34" charset="0"/>
                <a:cs typeface="Arial" panose="020B0604020202020204" pitchFamily="34" charset="0"/>
              </a:rPr>
              <a:t>Lack of advanced features</a:t>
            </a:r>
          </a:p>
          <a:p>
            <a:pPr marL="768350" lvl="3"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920750" lvl="4" algn="l"/>
            <a:endParaRPr lang="en-US" sz="2400" dirty="0">
              <a:latin typeface="Arial" panose="020B0604020202020204" pitchFamily="34" charset="0"/>
              <a:cs typeface="Arial" panose="020B0604020202020204" pitchFamily="34" charset="0"/>
            </a:endParaRPr>
          </a:p>
          <a:p>
            <a:pPr marL="920750" lvl="4" algn="l"/>
            <a:endParaRPr lang="en-US" sz="2400" dirty="0">
              <a:latin typeface="Arial" panose="020B0604020202020204" pitchFamily="34" charset="0"/>
              <a:cs typeface="Arial" panose="020B0604020202020204" pitchFamily="34" charset="0"/>
            </a:endParaRPr>
          </a:p>
          <a:p>
            <a:pPr marL="1225550" lvl="4"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0100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Solutions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Solution 2: Enhanced Desktop Application with RDBMS</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UI : Developed using JavaFX</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Data Storage: Utilized MYSQL</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Security: Included basic user authentication and data encryption</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Strengths: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Improved scalability and security compared to solution 1</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More modern and responsive UI </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Weaknesses: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Increased complexity</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Partial feature set</a:t>
            </a:r>
          </a:p>
          <a:p>
            <a:pPr marL="463550" lvl="3" algn="l"/>
            <a:endParaRPr lang="en-US" sz="2400" dirty="0">
              <a:latin typeface="Arial" panose="020B0604020202020204" pitchFamily="34" charset="0"/>
              <a:cs typeface="Arial" panose="020B0604020202020204" pitchFamily="34" charset="0"/>
            </a:endParaRPr>
          </a:p>
          <a:p>
            <a:pPr marL="920750" lvl="4" algn="l"/>
            <a:endParaRPr lang="en-US" sz="2400" dirty="0">
              <a:latin typeface="Arial" panose="020B0604020202020204" pitchFamily="34" charset="0"/>
              <a:cs typeface="Arial" panose="020B0604020202020204" pitchFamily="34" charset="0"/>
            </a:endParaRPr>
          </a:p>
          <a:p>
            <a:pPr marL="920750" lvl="4" algn="l"/>
            <a:endParaRPr lang="en-US" sz="2400" dirty="0">
              <a:latin typeface="Arial" panose="020B0604020202020204" pitchFamily="34" charset="0"/>
              <a:cs typeface="Arial" panose="020B0604020202020204" pitchFamily="34" charset="0"/>
            </a:endParaRPr>
          </a:p>
          <a:p>
            <a:pPr marL="1225550" lvl="4"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020780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13688</TotalTime>
  <Words>948</Words>
  <Application>Microsoft Office PowerPoint</Application>
  <PresentationFormat>Widescreen</PresentationFormat>
  <Paragraphs>205</Paragraphs>
  <Slides>19</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gg sans</vt:lpstr>
      <vt:lpstr>Gill Sans MT</vt:lpstr>
      <vt:lpstr>Office Theme</vt:lpstr>
      <vt:lpstr>EduDent-Systems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Haley Nicolson</dc:creator>
  <cp:lastModifiedBy>Fenner Raquinio</cp:lastModifiedBy>
  <cp:revision>1171</cp:revision>
  <cp:lastPrinted>2023-05-16T09:29:54Z</cp:lastPrinted>
  <dcterms:created xsi:type="dcterms:W3CDTF">2023-02-16T16:25:29Z</dcterms:created>
  <dcterms:modified xsi:type="dcterms:W3CDTF">2024-07-29T17:06:43Z</dcterms:modified>
</cp:coreProperties>
</file>

<file path=docProps/thumbnail.jpeg>
</file>